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Saira ExtraCondensed Bold" charset="1" panose="00000808000000000000"/>
      <p:regular r:id="rId24"/>
    </p:embeddedFont>
    <p:embeddedFont>
      <p:font typeface="Muli Bold" charset="1" panose="00000800000000000000"/>
      <p:regular r:id="rId25"/>
    </p:embeddedFont>
    <p:embeddedFont>
      <p:font typeface="Noto Sans" charset="1" panose="020B0502040504020204"/>
      <p:regular r:id="rId26"/>
    </p:embeddedFont>
    <p:embeddedFont>
      <p:font typeface="Muli Italics" charset="1" panose="00000500000000000000"/>
      <p:regular r:id="rId27"/>
    </p:embeddedFont>
    <p:embeddedFont>
      <p:font typeface="Muli" charset="1" panose="00000500000000000000"/>
      <p:regular r:id="rId28"/>
    </p:embeddedFont>
    <p:embeddedFont>
      <p:font typeface="Muli Light" charset="1" panose="000004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21.png" Type="http://schemas.openxmlformats.org/officeDocument/2006/relationships/image"/><Relationship Id="rId13" Target="../media/image22.png" Type="http://schemas.openxmlformats.org/officeDocument/2006/relationships/image"/><Relationship Id="rId14" Target="../media/image23.svg" Type="http://schemas.openxmlformats.org/officeDocument/2006/relationships/image"/><Relationship Id="rId15" Target="../media/image24.png" Type="http://schemas.openxmlformats.org/officeDocument/2006/relationships/image"/><Relationship Id="rId16" Target="../media/image25.svg" Type="http://schemas.openxmlformats.org/officeDocument/2006/relationships/image"/><Relationship Id="rId17" Target="../media/image26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44390" y="2985849"/>
            <a:ext cx="10599220" cy="311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00"/>
              </a:lnSpc>
            </a:pPr>
            <a:r>
              <a:rPr lang="en-US" b="true" sz="11000" spc="330">
                <a:solidFill>
                  <a:srgbClr val="00000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THIẾT KẾ WEBSITE </a:t>
            </a:r>
          </a:p>
          <a:p>
            <a:pPr algn="ctr">
              <a:lnSpc>
                <a:spcPts val="12100"/>
              </a:lnSpc>
            </a:pPr>
            <a:r>
              <a:rPr lang="en-US" b="true" sz="11000" spc="330">
                <a:solidFill>
                  <a:srgbClr val="00000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QUẢN LÝ PHÒNG TRỌ</a:t>
            </a:r>
          </a:p>
        </p:txBody>
      </p:sp>
      <p:sp>
        <p:nvSpPr>
          <p:cNvPr name="TextBox 3" id="3"/>
          <p:cNvSpPr txBox="true"/>
          <p:nvPr/>
        </p:nvSpPr>
        <p:spPr>
          <a:xfrm rot="5400000">
            <a:off x="13186521" y="4336952"/>
            <a:ext cx="8000460" cy="51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199" spc="169" b="true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TRƯỜNG KỸ THUẬT VÀ CÔNG NGHỆ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-971550" y="9056370"/>
            <a:ext cx="20231100" cy="34925"/>
          </a:xfrm>
          <a:prstGeom prst="rect">
            <a:avLst/>
          </a:prstGeom>
          <a:solidFill>
            <a:srgbClr val="016EC5"/>
          </a:solidFill>
        </p:spPr>
      </p:sp>
      <p:sp>
        <p:nvSpPr>
          <p:cNvPr name="AutoShape 5" id="5"/>
          <p:cNvSpPr/>
          <p:nvPr/>
        </p:nvSpPr>
        <p:spPr>
          <a:xfrm rot="0">
            <a:off x="16212190" y="-757238"/>
            <a:ext cx="40529" cy="9848533"/>
          </a:xfrm>
          <a:prstGeom prst="rect">
            <a:avLst/>
          </a:prstGeom>
          <a:solidFill>
            <a:srgbClr val="016EC5"/>
          </a:solidFill>
        </p:spPr>
      </p:sp>
      <p:sp>
        <p:nvSpPr>
          <p:cNvPr name="AutoShape 6" id="6"/>
          <p:cNvSpPr/>
          <p:nvPr/>
        </p:nvSpPr>
        <p:spPr>
          <a:xfrm rot="0">
            <a:off x="18021300" y="9056370"/>
            <a:ext cx="1028700" cy="1478280"/>
          </a:xfrm>
          <a:prstGeom prst="rect">
            <a:avLst/>
          </a:prstGeom>
          <a:solidFill>
            <a:srgbClr val="016EC5"/>
          </a:solidFill>
        </p:spPr>
      </p:sp>
      <p:sp>
        <p:nvSpPr>
          <p:cNvPr name="TextBox 7" id="7"/>
          <p:cNvSpPr txBox="true"/>
          <p:nvPr/>
        </p:nvSpPr>
        <p:spPr>
          <a:xfrm rot="0">
            <a:off x="6622999" y="1785194"/>
            <a:ext cx="5042001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b="true" sz="5000" spc="150">
                <a:solidFill>
                  <a:srgbClr val="00000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ĐỒ ÁN CƠ SỞ NGÀNH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370320"/>
            <a:ext cx="13287978" cy="2964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199" spc="169" b="true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Giảng viên hướng dẫn: Ths. Nguyễn Hoàng Duy Thiện</a:t>
            </a:r>
          </a:p>
          <a:p>
            <a:pPr algn="l">
              <a:lnSpc>
                <a:spcPts val="4799"/>
              </a:lnSpc>
            </a:pPr>
            <a:r>
              <a:rPr lang="en-US" sz="3199" spc="169" b="true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Sinh viên thực hiện: Nguyễn Đăng Khôi</a:t>
            </a:r>
          </a:p>
          <a:p>
            <a:pPr algn="l">
              <a:lnSpc>
                <a:spcPts val="4799"/>
              </a:lnSpc>
            </a:pPr>
            <a:r>
              <a:rPr lang="en-US" sz="3199" spc="169" b="true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Mssv: 110123117</a:t>
            </a:r>
          </a:p>
          <a:p>
            <a:pPr algn="l">
              <a:lnSpc>
                <a:spcPts val="4799"/>
              </a:lnSpc>
            </a:pPr>
            <a:r>
              <a:rPr lang="en-US" sz="3199" spc="169" b="true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Lớp: DA23TTC</a:t>
            </a:r>
          </a:p>
          <a:p>
            <a:pPr algn="l">
              <a:lnSpc>
                <a:spcPts val="4799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-5400000">
            <a:off x="3369117" y="-1890665"/>
            <a:ext cx="1268766" cy="5949601"/>
            <a:chOff x="0" y="0"/>
            <a:chExt cx="1691688" cy="7932801"/>
          </a:xfrm>
        </p:grpSpPr>
        <p:sp>
          <p:nvSpPr>
            <p:cNvPr name="TextBox 10" id="10"/>
            <p:cNvSpPr txBox="true"/>
            <p:nvPr/>
          </p:nvSpPr>
          <p:spPr>
            <a:xfrm rot="5400000">
              <a:off x="-2136255" y="4626852"/>
              <a:ext cx="5964198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39"/>
                </a:lnSpc>
                <a:spcBef>
                  <a:spcPct val="0"/>
                </a:spcBef>
              </a:pPr>
              <a:r>
                <a:rPr lang="en-US" b="true" sz="3199" spc="255">
                  <a:solidFill>
                    <a:srgbClr val="016EC5"/>
                  </a:solidFill>
                  <a:latin typeface="Muli Bold"/>
                  <a:ea typeface="Muli Bold"/>
                  <a:cs typeface="Muli Bold"/>
                  <a:sym typeface="Muli Bold"/>
                </a:rPr>
                <a:t>ĐẠI HỌC TRÀ VINH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5400000">
              <a:off x="0" y="0"/>
              <a:ext cx="1691688" cy="1691688"/>
            </a:xfrm>
            <a:custGeom>
              <a:avLst/>
              <a:gdLst/>
              <a:ahLst/>
              <a:cxnLst/>
              <a:rect r="r" b="b" t="t" l="l"/>
              <a:pathLst>
                <a:path h="1691688" w="1691688">
                  <a:moveTo>
                    <a:pt x="0" y="0"/>
                  </a:moveTo>
                  <a:lnTo>
                    <a:pt x="1691688" y="0"/>
                  </a:lnTo>
                  <a:lnTo>
                    <a:pt x="1691688" y="1691688"/>
                  </a:lnTo>
                  <a:lnTo>
                    <a:pt x="0" y="16916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822006" y="9380537"/>
            <a:ext cx="6643989" cy="51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sz="3199" i="true" spc="169">
                <a:solidFill>
                  <a:srgbClr val="000000"/>
                </a:solidFill>
                <a:latin typeface="Muli Italics"/>
                <a:ea typeface="Muli Italics"/>
                <a:cs typeface="Muli Italics"/>
                <a:sym typeface="Muli Italics"/>
              </a:rPr>
              <a:t>Vĩnh Long, tháng 01 năm 2026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6387686" y="8386686"/>
            <a:ext cx="1901835" cy="1898792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4F0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-493334" y="1982132"/>
            <a:ext cx="18971834" cy="33719"/>
          </a:xfrm>
          <a:prstGeom prst="rect">
            <a:avLst/>
          </a:prstGeom>
          <a:solidFill>
            <a:srgbClr val="016EC5"/>
          </a:solidFill>
        </p:spPr>
      </p:sp>
      <p:sp>
        <p:nvSpPr>
          <p:cNvPr name="AutoShape 5" id="5"/>
          <p:cNvSpPr/>
          <p:nvPr/>
        </p:nvSpPr>
        <p:spPr>
          <a:xfrm rot="0">
            <a:off x="18059400" y="-260791"/>
            <a:ext cx="838200" cy="2276642"/>
          </a:xfrm>
          <a:prstGeom prst="rect">
            <a:avLst/>
          </a:prstGeom>
          <a:solidFill>
            <a:srgbClr val="016EC5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9296400" y="3086100"/>
            <a:ext cx="2898930" cy="2898930"/>
          </a:xfrm>
          <a:custGeom>
            <a:avLst/>
            <a:gdLst/>
            <a:ahLst/>
            <a:cxnLst/>
            <a:rect r="r" b="b" t="t" l="l"/>
            <a:pathLst>
              <a:path h="2898930" w="2898930">
                <a:moveTo>
                  <a:pt x="0" y="0"/>
                </a:moveTo>
                <a:lnTo>
                  <a:pt x="2898930" y="0"/>
                </a:lnTo>
                <a:lnTo>
                  <a:pt x="2898930" y="2898930"/>
                </a:lnTo>
                <a:lnTo>
                  <a:pt x="0" y="2898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743029" y="3086100"/>
            <a:ext cx="1507444" cy="2898930"/>
          </a:xfrm>
          <a:custGeom>
            <a:avLst/>
            <a:gdLst/>
            <a:ahLst/>
            <a:cxnLst/>
            <a:rect r="r" b="b" t="t" l="l"/>
            <a:pathLst>
              <a:path h="2898930" w="1507444">
                <a:moveTo>
                  <a:pt x="0" y="0"/>
                </a:moveTo>
                <a:lnTo>
                  <a:pt x="1507443" y="0"/>
                </a:lnTo>
                <a:lnTo>
                  <a:pt x="1507443" y="2898930"/>
                </a:lnTo>
                <a:lnTo>
                  <a:pt x="0" y="28989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337920" y="3086100"/>
            <a:ext cx="2750360" cy="2898930"/>
          </a:xfrm>
          <a:custGeom>
            <a:avLst/>
            <a:gdLst/>
            <a:ahLst/>
            <a:cxnLst/>
            <a:rect r="r" b="b" t="t" l="l"/>
            <a:pathLst>
              <a:path h="2898930" w="2750360">
                <a:moveTo>
                  <a:pt x="0" y="0"/>
                </a:moveTo>
                <a:lnTo>
                  <a:pt x="2750360" y="0"/>
                </a:lnTo>
                <a:lnTo>
                  <a:pt x="2750360" y="2898930"/>
                </a:lnTo>
                <a:lnTo>
                  <a:pt x="0" y="28989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80220" y="2436972"/>
            <a:ext cx="9441033" cy="6564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6 bảng chính:</a:t>
            </a:r>
          </a:p>
          <a:p>
            <a:pPr algn="l">
              <a:lnSpc>
                <a:spcPts val="4799"/>
              </a:lnSpc>
            </a:pP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1. nguoi_dung - Quản</a:t>
            </a: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lý tài khoản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id, tên đăng nhập, mật khẩu (hash)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Vai trò: admin / nguoithue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Trạng thái: hoạt động / không hoạt động</a:t>
            </a:r>
          </a:p>
          <a:p>
            <a:pPr algn="l">
              <a:lnSpc>
                <a:spcPts val="4799"/>
              </a:lnSpc>
            </a:pP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2. phong_tro - Thông tin phòng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Giá thuê, tiền cọc, diện tích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Tiện nghi: điều hòa, tủ lạnh...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Trạng thái: trống / chờ duyệt / đã thuê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500698" y="416857"/>
            <a:ext cx="9591404" cy="142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999"/>
              </a:lnSpc>
            </a:pPr>
            <a:r>
              <a:rPr lang="en-US" b="true" sz="9999" spc="299">
                <a:solidFill>
                  <a:srgbClr val="00000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THIẾT KẾ CƠ CỞ DỮ LIỆU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10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92583" y="6637497"/>
            <a:ext cx="9441033" cy="2364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3. h</a:t>
            </a: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oa_don - Quản</a:t>
            </a: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lý hóa đơn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Tự động tính: tiền điện, nước, tổng tiền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Trạng thái: chưa thanh toán / đã thanh toán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Phương thức: tiền mặt / chuyển khoản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6387686" y="8386686"/>
            <a:ext cx="1901835" cy="1898792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4F0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-493334" y="1982132"/>
            <a:ext cx="18971834" cy="33719"/>
          </a:xfrm>
          <a:prstGeom prst="rect">
            <a:avLst/>
          </a:prstGeom>
          <a:solidFill>
            <a:srgbClr val="016EC5"/>
          </a:solidFill>
        </p:spPr>
      </p:sp>
      <p:sp>
        <p:nvSpPr>
          <p:cNvPr name="AutoShape 5" id="5"/>
          <p:cNvSpPr/>
          <p:nvPr/>
        </p:nvSpPr>
        <p:spPr>
          <a:xfrm rot="0">
            <a:off x="18059400" y="-260791"/>
            <a:ext cx="838200" cy="2276642"/>
          </a:xfrm>
          <a:prstGeom prst="rect">
            <a:avLst/>
          </a:prstGeom>
          <a:solidFill>
            <a:srgbClr val="016EC5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9862920" y="6989796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539445" y="6989796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215193" y="6989796"/>
            <a:ext cx="2262494" cy="2057400"/>
          </a:xfrm>
          <a:custGeom>
            <a:avLst/>
            <a:gdLst/>
            <a:ahLst/>
            <a:cxnLst/>
            <a:rect r="r" b="b" t="t" l="l"/>
            <a:pathLst>
              <a:path h="2057400" w="2262494">
                <a:moveTo>
                  <a:pt x="0" y="0"/>
                </a:moveTo>
                <a:lnTo>
                  <a:pt x="2262494" y="0"/>
                </a:lnTo>
                <a:lnTo>
                  <a:pt x="226249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500698" y="416857"/>
            <a:ext cx="9591404" cy="142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999"/>
              </a:lnSpc>
            </a:pPr>
            <a:r>
              <a:rPr lang="en-US" b="true" sz="9999" spc="299">
                <a:solidFill>
                  <a:srgbClr val="00000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THIẾT KẾ CƠ CỞ DỮ LIỆU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11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2490" y="3389032"/>
            <a:ext cx="9441033" cy="5364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4. lich_s</a:t>
            </a: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u_thue - Lưu</a:t>
            </a: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trữ lịch sử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Thông tin người thuê cũ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Thời gian thuê, lý do kết thúc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Dùng cho thống kê, tra cứu</a:t>
            </a:r>
          </a:p>
          <a:p>
            <a:pPr algn="l">
              <a:lnSpc>
                <a:spcPts val="4799"/>
              </a:lnSpc>
            </a:pP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5. lien_he - Yêu cầu thuê phòng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Thông tin người liên hệ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Phòng quan tâm, ghi chú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Trạng thái: chờ duyệt / đã xử lý / từ chối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94126" y="3389032"/>
            <a:ext cx="9441033" cy="416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6</a:t>
            </a: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. thanh</a:t>
            </a: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_toan - G</a:t>
            </a: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hi nhận thanh toán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Liên kết với hóa đơn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Số</a:t>
            </a: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tiền, phương thức, ngày thanh toán</a:t>
            </a:r>
          </a:p>
          <a:p>
            <a:pPr algn="l">
              <a:lnSpc>
                <a:spcPts val="4799"/>
              </a:lnSpc>
            </a:pP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Ràng buộc: Foreign Key, ENUM, GENERATED, UNIQUE</a:t>
            </a:r>
          </a:p>
          <a:p>
            <a:pPr algn="l">
              <a:lnSpc>
                <a:spcPts val="4799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3F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752475" y="2351342"/>
            <a:ext cx="20345400" cy="38100"/>
          </a:xfrm>
          <a:prstGeom prst="rect">
            <a:avLst/>
          </a:prstGeom>
          <a:solidFill>
            <a:srgbClr val="016EC5"/>
          </a:solidFill>
        </p:spPr>
      </p:sp>
      <p:sp>
        <p:nvSpPr>
          <p:cNvPr name="AutoShape 3" id="3"/>
          <p:cNvSpPr/>
          <p:nvPr/>
        </p:nvSpPr>
        <p:spPr>
          <a:xfrm rot="0">
            <a:off x="-752475" y="-353758"/>
            <a:ext cx="952500" cy="2743200"/>
          </a:xfrm>
          <a:prstGeom prst="rect">
            <a:avLst/>
          </a:prstGeom>
          <a:solidFill>
            <a:srgbClr val="016EC5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028700" y="2995294"/>
            <a:ext cx="11651097" cy="6564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Chủ nhà trọ (Admin):</a:t>
            </a:r>
          </a:p>
          <a:p>
            <a:pPr algn="l">
              <a:lnSpc>
                <a:spcPts val="4799"/>
              </a:lnSpc>
            </a:pP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🏠 Quản lý phòng: Thêm/sửa/xóa, cập nhật</a:t>
            </a: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trạng thái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👥 Quản lý người thuê: Xem, cập nhật, xóa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💰 Quản lý hóa đơn: Tạo tự động, theo dõi 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thanh toán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📧 Xử lý liên hệ: Duyệt/từ chối yêu cầu thuê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📜 Lịch sử thuê: Lọc theo phòng, quý, năm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📊 Thống kê: Doanh thu, trạng thái phòng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🔐 Đổi mật khẩu: Bảo mật tài khoản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348298" y="593452"/>
            <a:ext cx="10176454" cy="142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999"/>
              </a:lnSpc>
            </a:pPr>
            <a:r>
              <a:rPr lang="en-US" b="true" sz="9999" spc="299">
                <a:solidFill>
                  <a:srgbClr val="00000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CHỨC NĂNG HỆ THỐNG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12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71942" y="2995294"/>
            <a:ext cx="8105620" cy="416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Người</a:t>
            </a: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thuê trọ:</a:t>
            </a:r>
          </a:p>
          <a:p>
            <a:pPr algn="l">
              <a:lnSpc>
                <a:spcPts val="4799"/>
              </a:lnSpc>
            </a:pP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🏡</a:t>
            </a: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Xem thô</a:t>
            </a: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ng tin phòng đang thuê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📄 Xem hóa đơn chi tiết hàng tháng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💳 Thanh toán: QR code / Trực tiếp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🔑</a:t>
            </a: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Đổi mật khẩu cá nhân</a:t>
            </a:r>
          </a:p>
          <a:p>
            <a:pPr algn="l">
              <a:lnSpc>
                <a:spcPts val="4799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6387686" y="8386686"/>
            <a:ext cx="1901835" cy="1898792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4F0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-9525" y="2158726"/>
            <a:ext cx="18478500" cy="33902"/>
          </a:xfrm>
          <a:prstGeom prst="rect">
            <a:avLst/>
          </a:prstGeom>
          <a:solidFill>
            <a:srgbClr val="016EC5"/>
          </a:solidFill>
        </p:spPr>
      </p:sp>
      <p:sp>
        <p:nvSpPr>
          <p:cNvPr name="AutoShape 5" id="5"/>
          <p:cNvSpPr/>
          <p:nvPr/>
        </p:nvSpPr>
        <p:spPr>
          <a:xfrm rot="0">
            <a:off x="18059400" y="-260791"/>
            <a:ext cx="838200" cy="2436468"/>
          </a:xfrm>
          <a:prstGeom prst="rect">
            <a:avLst/>
          </a:prstGeom>
          <a:solidFill>
            <a:srgbClr val="016EC5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785872" y="2685030"/>
            <a:ext cx="11964857" cy="5964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Cấu trúc hệ</a:t>
            </a: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thống: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quanly_phongtro/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├── admin/          (Chức năng chủ trọ)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├── tenant/         (Chức năng người thuê)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├── assets/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│   ├── database/   (SQL backup)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│   ├── image/      (Hình ảnh)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│   └── css/        (Style)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├── logs/           (Ghi log hệ thống)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└── [Các file xử lý chính]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1341410" y="5968872"/>
            <a:ext cx="3908629" cy="3591053"/>
          </a:xfrm>
          <a:custGeom>
            <a:avLst/>
            <a:gdLst/>
            <a:ahLst/>
            <a:cxnLst/>
            <a:rect r="r" b="b" t="t" l="l"/>
            <a:pathLst>
              <a:path h="3591053" w="3908629">
                <a:moveTo>
                  <a:pt x="0" y="0"/>
                </a:moveTo>
                <a:lnTo>
                  <a:pt x="3908629" y="0"/>
                </a:lnTo>
                <a:lnTo>
                  <a:pt x="3908629" y="3591053"/>
                </a:lnTo>
                <a:lnTo>
                  <a:pt x="0" y="35910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31314" y="550835"/>
            <a:ext cx="14225373" cy="142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999"/>
              </a:lnSpc>
            </a:pPr>
            <a:r>
              <a:rPr lang="en-US" b="true" sz="9999" spc="299">
                <a:solidFill>
                  <a:srgbClr val="00000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CẤU TRÚC THƯ MỤC VÀ TRIỂN KHAI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13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74258" y="2685030"/>
            <a:ext cx="11964857" cy="2364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Môi trườ</a:t>
            </a: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ng triển khai:</a:t>
            </a:r>
          </a:p>
          <a:p>
            <a:pPr algn="l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XAMPP (Apache + MySQL + PHP)</a:t>
            </a:r>
          </a:p>
          <a:p>
            <a:pPr algn="l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Visual Studio Code</a:t>
            </a:r>
          </a:p>
          <a:p>
            <a:pPr algn="l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phpMyAdmin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6387686" y="8386686"/>
            <a:ext cx="1901835" cy="1898792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4F0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-493334" y="1982132"/>
            <a:ext cx="18971834" cy="33719"/>
          </a:xfrm>
          <a:prstGeom prst="rect">
            <a:avLst/>
          </a:prstGeom>
          <a:solidFill>
            <a:srgbClr val="016EC5"/>
          </a:solidFill>
        </p:spPr>
      </p:sp>
      <p:sp>
        <p:nvSpPr>
          <p:cNvPr name="AutoShape 5" id="5"/>
          <p:cNvSpPr/>
          <p:nvPr/>
        </p:nvSpPr>
        <p:spPr>
          <a:xfrm rot="0">
            <a:off x="18059400" y="-260791"/>
            <a:ext cx="838200" cy="2276642"/>
          </a:xfrm>
          <a:prstGeom prst="rect">
            <a:avLst/>
          </a:prstGeom>
          <a:solidFill>
            <a:srgbClr val="016EC5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2620430" y="1772582"/>
            <a:ext cx="14039475" cy="8020050"/>
          </a:xfrm>
          <a:custGeom>
            <a:avLst/>
            <a:gdLst/>
            <a:ahLst/>
            <a:cxnLst/>
            <a:rect r="r" b="b" t="t" l="l"/>
            <a:pathLst>
              <a:path h="8020050" w="14039475">
                <a:moveTo>
                  <a:pt x="0" y="0"/>
                </a:moveTo>
                <a:lnTo>
                  <a:pt x="14039474" y="0"/>
                </a:lnTo>
                <a:lnTo>
                  <a:pt x="14039474" y="8020050"/>
                </a:lnTo>
                <a:lnTo>
                  <a:pt x="0" y="80200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28096" y="350182"/>
            <a:ext cx="15031809" cy="142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999"/>
              </a:lnSpc>
            </a:pPr>
            <a:r>
              <a:rPr lang="en-US" b="true" sz="9999" spc="299">
                <a:solidFill>
                  <a:srgbClr val="00000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DEMO WEBSITE QUẢN LÝ PHÒNG TRỌ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04374" y="4194105"/>
            <a:ext cx="11879252" cy="3450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92"/>
              </a:lnSpc>
            </a:pPr>
            <a:r>
              <a:rPr lang="en-US" sz="6195" spc="328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Demo các c</a:t>
            </a:r>
            <a:r>
              <a:rPr lang="en-US" sz="6195" spc="328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hức năng chính</a:t>
            </a:r>
          </a:p>
          <a:p>
            <a:pPr algn="l">
              <a:lnSpc>
                <a:spcPts val="9292"/>
              </a:lnSpc>
            </a:pPr>
            <a:r>
              <a:rPr lang="en-US" sz="6195" spc="328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Chạy trên môi trường XAMPP (localhost)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F3F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6387686" y="8386686"/>
            <a:ext cx="1901835" cy="1898792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4F0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-493334" y="1982132"/>
            <a:ext cx="18971834" cy="33719"/>
          </a:xfrm>
          <a:prstGeom prst="rect">
            <a:avLst/>
          </a:prstGeom>
          <a:solidFill>
            <a:srgbClr val="016EC5"/>
          </a:solidFill>
        </p:spPr>
      </p:sp>
      <p:sp>
        <p:nvSpPr>
          <p:cNvPr name="AutoShape 5" id="5"/>
          <p:cNvSpPr/>
          <p:nvPr/>
        </p:nvSpPr>
        <p:spPr>
          <a:xfrm rot="0">
            <a:off x="18059400" y="-260791"/>
            <a:ext cx="838200" cy="2276642"/>
          </a:xfrm>
          <a:prstGeom prst="rect">
            <a:avLst/>
          </a:prstGeom>
          <a:solidFill>
            <a:srgbClr val="016EC5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5225874" y="416857"/>
            <a:ext cx="7836253" cy="142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999"/>
              </a:lnSpc>
            </a:pPr>
            <a:r>
              <a:rPr lang="en-US" b="true" sz="9999" spc="299">
                <a:solidFill>
                  <a:srgbClr val="00000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KẾT QUẢ ĐẠT ĐƯỢC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15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3297735"/>
            <a:ext cx="16230600" cy="4678680"/>
            <a:chOff x="0" y="0"/>
            <a:chExt cx="21640800" cy="623824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10912903" y="-85725"/>
              <a:ext cx="10727897" cy="63239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99"/>
                </a:lnSpc>
              </a:pPr>
              <a:r>
                <a:rPr lang="en-US" sz="3199" spc="169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Kết quả:</a:t>
              </a:r>
            </a:p>
            <a:p>
              <a:pPr algn="l" marL="690877" indent="-345439" lvl="1">
                <a:lnSpc>
                  <a:spcPts val="4799"/>
                </a:lnSpc>
                <a:buFont typeface="Arial"/>
                <a:buChar char="•"/>
              </a:pPr>
              <a:r>
                <a:rPr lang="en-US" sz="3199" spc="169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Hoàn thành 100% chức</a:t>
              </a:r>
              <a:r>
                <a:rPr lang="en-US" sz="3199" spc="169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năng đề ra</a:t>
              </a:r>
            </a:p>
            <a:p>
              <a:pPr algn="l" marL="690877" indent="-345439" lvl="1">
                <a:lnSpc>
                  <a:spcPts val="4799"/>
                </a:lnSpc>
                <a:buFont typeface="Arial"/>
                <a:buChar char="•"/>
              </a:pPr>
              <a:r>
                <a:rPr lang="en-US" sz="3199" spc="169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Hệ thống hoạt động ổn định</a:t>
              </a:r>
            </a:p>
            <a:p>
              <a:pPr algn="l" marL="690877" indent="-345439" lvl="1">
                <a:lnSpc>
                  <a:spcPts val="4799"/>
                </a:lnSpc>
                <a:buFont typeface="Arial"/>
                <a:buChar char="•"/>
              </a:pPr>
              <a:r>
                <a:rPr lang="en-US" sz="3199" spc="169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Xử lý dữ liệu chính xác</a:t>
              </a:r>
            </a:p>
            <a:p>
              <a:pPr algn="l">
                <a:lnSpc>
                  <a:spcPts val="4799"/>
                </a:lnSpc>
              </a:pPr>
              <a:r>
                <a:rPr lang="en-US" sz="3199" spc="169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Đánh giá:</a:t>
              </a:r>
            </a:p>
            <a:p>
              <a:pPr algn="l" marL="690877" indent="-345439" lvl="1">
                <a:lnSpc>
                  <a:spcPts val="4799"/>
                </a:lnSpc>
                <a:buFont typeface="Arial"/>
                <a:buChar char="•"/>
              </a:pPr>
              <a:r>
                <a:rPr lang="en-US" sz="3199" spc="169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Giảm 70-80% thời gian quản lý</a:t>
              </a:r>
            </a:p>
            <a:p>
              <a:pPr algn="l" marL="690877" indent="-345439" lvl="1">
                <a:lnSpc>
                  <a:spcPts val="4799"/>
                </a:lnSpc>
                <a:buFont typeface="Arial"/>
                <a:buChar char="•"/>
              </a:pPr>
              <a:r>
                <a:rPr lang="en-US" sz="3199" spc="169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Hóa đơn minh bạch, chính xác</a:t>
              </a:r>
            </a:p>
            <a:p>
              <a:pPr algn="l" marL="690877" indent="-345439" lvl="1">
                <a:lnSpc>
                  <a:spcPts val="4799"/>
                </a:lnSpc>
                <a:buFont typeface="Arial"/>
                <a:buChar char="•"/>
              </a:pPr>
              <a:r>
                <a:rPr lang="en-US" sz="3199" spc="169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Người dùng hài lòng với hệ thống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85725"/>
              <a:ext cx="10727897" cy="63239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99"/>
                </a:lnSpc>
              </a:pPr>
              <a:r>
                <a:rPr lang="en-US" sz="3199" spc="169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Về</a:t>
              </a:r>
              <a:r>
                <a:rPr lang="en-US" sz="3199" spc="169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hiệu suất:</a:t>
              </a:r>
            </a:p>
            <a:p>
              <a:pPr algn="l" marL="690877" indent="-345439" lvl="1">
                <a:lnSpc>
                  <a:spcPts val="4799"/>
                </a:lnSpc>
                <a:buFont typeface="Arial"/>
                <a:buChar char="•"/>
              </a:pPr>
              <a:r>
                <a:rPr lang="en-US" sz="3199" spc="169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Thời</a:t>
              </a:r>
              <a:r>
                <a:rPr lang="en-US" sz="3199" spc="169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gian tải trang nhanh</a:t>
              </a:r>
            </a:p>
            <a:p>
              <a:pPr algn="l" marL="690877" indent="-345439" lvl="1">
                <a:lnSpc>
                  <a:spcPts val="4799"/>
                </a:lnSpc>
                <a:buFont typeface="Arial"/>
                <a:buChar char="•"/>
              </a:pPr>
              <a:r>
                <a:rPr lang="en-US" sz="3199" spc="169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Dữ liệu lưu trữ nhất quán</a:t>
              </a:r>
            </a:p>
            <a:p>
              <a:pPr algn="l" marL="690877" indent="-345439" lvl="1">
                <a:lnSpc>
                  <a:spcPts val="4799"/>
                </a:lnSpc>
                <a:buFont typeface="Arial"/>
                <a:buChar char="•"/>
              </a:pPr>
              <a:r>
                <a:rPr lang="en-US" sz="3199" spc="169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Không lỗi nghiêm trọng</a:t>
              </a:r>
            </a:p>
            <a:p>
              <a:pPr algn="l">
                <a:lnSpc>
                  <a:spcPts val="4799"/>
                </a:lnSpc>
              </a:pPr>
              <a:r>
                <a:rPr lang="en-US" sz="3199" spc="169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Về trải nghiệm:</a:t>
              </a:r>
            </a:p>
            <a:p>
              <a:pPr algn="l" marL="690877" indent="-345439" lvl="1">
                <a:lnSpc>
                  <a:spcPts val="4799"/>
                </a:lnSpc>
                <a:buFont typeface="Arial"/>
                <a:buChar char="•"/>
              </a:pPr>
              <a:r>
                <a:rPr lang="en-US" sz="3199" spc="169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Giao diện thân thiện, dễ sử dụng</a:t>
              </a:r>
            </a:p>
            <a:p>
              <a:pPr algn="l" marL="690877" indent="-345439" lvl="1">
                <a:lnSpc>
                  <a:spcPts val="4799"/>
                </a:lnSpc>
                <a:buFont typeface="Arial"/>
                <a:buChar char="•"/>
              </a:pPr>
              <a:r>
                <a:rPr lang="en-US" sz="3199" spc="169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Tương thích trên nhiều thiết bị</a:t>
              </a:r>
            </a:p>
            <a:p>
              <a:pPr algn="l" marL="690877" indent="-345439" lvl="1">
                <a:lnSpc>
                  <a:spcPts val="4799"/>
                </a:lnSpc>
                <a:buFont typeface="Arial"/>
                <a:buChar char="•"/>
              </a:pPr>
              <a:r>
                <a:rPr lang="en-US" sz="3199" spc="169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Phân quyền rõ ràng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752475" y="1930126"/>
            <a:ext cx="20345400" cy="38100"/>
          </a:xfrm>
          <a:prstGeom prst="rect">
            <a:avLst/>
          </a:prstGeom>
          <a:solidFill>
            <a:srgbClr val="016EC5"/>
          </a:solidFill>
        </p:spPr>
      </p:sp>
      <p:sp>
        <p:nvSpPr>
          <p:cNvPr name="AutoShape 3" id="3"/>
          <p:cNvSpPr/>
          <p:nvPr/>
        </p:nvSpPr>
        <p:spPr>
          <a:xfrm rot="0">
            <a:off x="-752475" y="-353758"/>
            <a:ext cx="952048" cy="2283885"/>
          </a:xfrm>
          <a:prstGeom prst="rect">
            <a:avLst/>
          </a:prstGeom>
          <a:solidFill>
            <a:srgbClr val="016EC5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268438" y="2844482"/>
            <a:ext cx="15284455" cy="6564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Hạn chế hiện tại:</a:t>
            </a:r>
          </a:p>
          <a:p>
            <a:pPr algn="l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Chưa gửi thông báo tự động (Email/SMS)</a:t>
            </a:r>
          </a:p>
          <a:p>
            <a:pPr algn="l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Chưa tích hợp thanh toán tự động cập nhật</a:t>
            </a:r>
          </a:p>
          <a:p>
            <a:pPr algn="l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Chưa có thể xem lại doanh thu tháng trước đó</a:t>
            </a:r>
          </a:p>
          <a:p>
            <a:pPr algn="l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Chưa có tính năng đặt cọc onli</a:t>
            </a: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ne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Hướng phát triển:</a:t>
            </a:r>
          </a:p>
          <a:p>
            <a:pPr algn="l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Gửi thông báo qua Email/ SMS/ Zalo</a:t>
            </a:r>
          </a:p>
          <a:p>
            <a:pPr algn="l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Phát triển tính năng tự động cập nhật khi thanh toán</a:t>
            </a:r>
          </a:p>
          <a:p>
            <a:pPr algn="l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Mở rộng cho nhiều chủ nhà trọ</a:t>
            </a:r>
          </a:p>
          <a:p>
            <a:pPr algn="l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Thêm tính năng đặt cọc online</a:t>
            </a:r>
          </a:p>
          <a:p>
            <a:pPr algn="l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Thêm tính năng đóng góp ý kiến tình trạng phòng từ người thuê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573710" y="2930207"/>
            <a:ext cx="4685590" cy="4114800"/>
          </a:xfrm>
          <a:custGeom>
            <a:avLst/>
            <a:gdLst/>
            <a:ahLst/>
            <a:cxnLst/>
            <a:rect r="r" b="b" t="t" l="l"/>
            <a:pathLst>
              <a:path h="4114800" w="4685590">
                <a:moveTo>
                  <a:pt x="0" y="0"/>
                </a:moveTo>
                <a:lnTo>
                  <a:pt x="4685590" y="0"/>
                </a:lnTo>
                <a:lnTo>
                  <a:pt x="46855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80959" y="517252"/>
            <a:ext cx="13126082" cy="142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999"/>
              </a:lnSpc>
            </a:pPr>
            <a:r>
              <a:rPr lang="en-US" b="true" sz="9999" spc="299">
                <a:solidFill>
                  <a:srgbClr val="00000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HẠN CHẾ VÀ HƯỚNG PHÁT TRIỂN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6387686" y="8386686"/>
            <a:ext cx="1901835" cy="1898792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4F0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-493334" y="1982132"/>
            <a:ext cx="18971834" cy="33719"/>
          </a:xfrm>
          <a:prstGeom prst="rect">
            <a:avLst/>
          </a:prstGeom>
          <a:solidFill>
            <a:srgbClr val="016EC5"/>
          </a:solidFill>
        </p:spPr>
      </p:sp>
      <p:sp>
        <p:nvSpPr>
          <p:cNvPr name="AutoShape 5" id="5"/>
          <p:cNvSpPr/>
          <p:nvPr/>
        </p:nvSpPr>
        <p:spPr>
          <a:xfrm rot="0">
            <a:off x="18059400" y="-260791"/>
            <a:ext cx="838200" cy="2276642"/>
          </a:xfrm>
          <a:prstGeom prst="rect">
            <a:avLst/>
          </a:prstGeom>
          <a:solidFill>
            <a:srgbClr val="016EC5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1028700" y="2395219"/>
            <a:ext cx="12720547" cy="716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Tóm tắt:</a:t>
            </a:r>
          </a:p>
          <a:p>
            <a:pPr algn="l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Đề tài đã hoàn thành đầy đủ mục tiêu nghiên cứu</a:t>
            </a:r>
          </a:p>
          <a:p>
            <a:pPr algn="l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Hệ thống hoạt động ổn định, đáp ứng nhu cầu thực tế</a:t>
            </a:r>
          </a:p>
          <a:p>
            <a:pPr algn="l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Ứng dụng thành công các công nghệ web đã được học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Kết quả đạt được:</a:t>
            </a:r>
          </a:p>
          <a:p>
            <a:pPr algn="l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Giảm 70-80% thời gian quản lý cho chủ nhà trọ</a:t>
            </a:r>
          </a:p>
          <a:p>
            <a:pPr algn="l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Mang lại sự minh bạch, tiện lợi cho người thuê</a:t>
            </a:r>
          </a:p>
          <a:p>
            <a:pPr algn="l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Góp phần ứng dụng công nghệ vào quản lý nhà trọ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Ý nghĩa:</a:t>
            </a:r>
          </a:p>
          <a:p>
            <a:pPr algn="l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Có thể triển khai thực tế</a:t>
            </a:r>
          </a:p>
          <a:p>
            <a:pPr algn="l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Có khả năng mở rộng và phát triển</a:t>
            </a:r>
          </a:p>
          <a:p>
            <a:pPr algn="l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Là nền tảng cho các dự án tương tự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080747" y="5445125"/>
            <a:ext cx="3708464" cy="4114800"/>
          </a:xfrm>
          <a:custGeom>
            <a:avLst/>
            <a:gdLst/>
            <a:ahLst/>
            <a:cxnLst/>
            <a:rect r="r" b="b" t="t" l="l"/>
            <a:pathLst>
              <a:path h="4114800" w="3708464">
                <a:moveTo>
                  <a:pt x="0" y="0"/>
                </a:moveTo>
                <a:lnTo>
                  <a:pt x="3708464" y="0"/>
                </a:lnTo>
                <a:lnTo>
                  <a:pt x="37084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102910" y="416857"/>
            <a:ext cx="4082181" cy="142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999"/>
              </a:lnSpc>
            </a:pPr>
            <a:r>
              <a:rPr lang="en-US" b="true" sz="9999" spc="299">
                <a:solidFill>
                  <a:srgbClr val="00000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KẾT LUẬN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44390" y="3352518"/>
            <a:ext cx="10599220" cy="311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00"/>
              </a:lnSpc>
            </a:pPr>
            <a:r>
              <a:rPr lang="en-US" b="true" sz="11000" spc="330">
                <a:solidFill>
                  <a:srgbClr val="00000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XIN TRÂN TRỌNG </a:t>
            </a:r>
          </a:p>
          <a:p>
            <a:pPr algn="ctr">
              <a:lnSpc>
                <a:spcPts val="12100"/>
              </a:lnSpc>
            </a:pPr>
            <a:r>
              <a:rPr lang="en-US" b="true" sz="11000" spc="330">
                <a:solidFill>
                  <a:srgbClr val="00000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CẢM ƠN!</a:t>
            </a:r>
          </a:p>
        </p:txBody>
      </p:sp>
      <p:sp>
        <p:nvSpPr>
          <p:cNvPr name="TextBox 3" id="3"/>
          <p:cNvSpPr txBox="true"/>
          <p:nvPr/>
        </p:nvSpPr>
        <p:spPr>
          <a:xfrm rot="5400000">
            <a:off x="13186521" y="4336952"/>
            <a:ext cx="8000460" cy="51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199" spc="169" b="true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TRƯỜNG KỸ THUẬT VÀ CÔNG NGHỆ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-971550" y="9056370"/>
            <a:ext cx="20231100" cy="34925"/>
          </a:xfrm>
          <a:prstGeom prst="rect">
            <a:avLst/>
          </a:prstGeom>
          <a:solidFill>
            <a:srgbClr val="016EC5"/>
          </a:solidFill>
        </p:spPr>
      </p:sp>
      <p:sp>
        <p:nvSpPr>
          <p:cNvPr name="AutoShape 5" id="5"/>
          <p:cNvSpPr/>
          <p:nvPr/>
        </p:nvSpPr>
        <p:spPr>
          <a:xfrm rot="0">
            <a:off x="16212190" y="-757238"/>
            <a:ext cx="40529" cy="9848533"/>
          </a:xfrm>
          <a:prstGeom prst="rect">
            <a:avLst/>
          </a:prstGeom>
          <a:solidFill>
            <a:srgbClr val="016EC5"/>
          </a:solidFill>
        </p:spPr>
      </p:sp>
      <p:sp>
        <p:nvSpPr>
          <p:cNvPr name="AutoShape 6" id="6"/>
          <p:cNvSpPr/>
          <p:nvPr/>
        </p:nvSpPr>
        <p:spPr>
          <a:xfrm rot="0">
            <a:off x="18021300" y="9056370"/>
            <a:ext cx="1028700" cy="1478280"/>
          </a:xfrm>
          <a:prstGeom prst="rect">
            <a:avLst/>
          </a:prstGeom>
          <a:solidFill>
            <a:srgbClr val="016EC5"/>
          </a:solidFill>
        </p:spPr>
      </p:sp>
      <p:grpSp>
        <p:nvGrpSpPr>
          <p:cNvPr name="Group 7" id="7"/>
          <p:cNvGrpSpPr/>
          <p:nvPr/>
        </p:nvGrpSpPr>
        <p:grpSpPr>
          <a:xfrm rot="-5400000">
            <a:off x="3369117" y="-1890665"/>
            <a:ext cx="1268766" cy="5949601"/>
            <a:chOff x="0" y="0"/>
            <a:chExt cx="1691688" cy="7932801"/>
          </a:xfrm>
        </p:grpSpPr>
        <p:sp>
          <p:nvSpPr>
            <p:cNvPr name="TextBox 8" id="8"/>
            <p:cNvSpPr txBox="true"/>
            <p:nvPr/>
          </p:nvSpPr>
          <p:spPr>
            <a:xfrm rot="5400000">
              <a:off x="-2136255" y="4626852"/>
              <a:ext cx="5964198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39"/>
                </a:lnSpc>
                <a:spcBef>
                  <a:spcPct val="0"/>
                </a:spcBef>
              </a:pPr>
              <a:r>
                <a:rPr lang="en-US" b="true" sz="3199" spc="255">
                  <a:solidFill>
                    <a:srgbClr val="016EC5"/>
                  </a:solidFill>
                  <a:latin typeface="Muli Bold"/>
                  <a:ea typeface="Muli Bold"/>
                  <a:cs typeface="Muli Bold"/>
                  <a:sym typeface="Muli Bold"/>
                </a:rPr>
                <a:t>ĐẠI HỌC TRÀ VINH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5400000">
              <a:off x="0" y="0"/>
              <a:ext cx="1691688" cy="1691688"/>
            </a:xfrm>
            <a:custGeom>
              <a:avLst/>
              <a:gdLst/>
              <a:ahLst/>
              <a:cxnLst/>
              <a:rect r="r" b="b" t="t" l="l"/>
              <a:pathLst>
                <a:path h="1691688" w="1691688">
                  <a:moveTo>
                    <a:pt x="0" y="0"/>
                  </a:moveTo>
                  <a:lnTo>
                    <a:pt x="1691688" y="0"/>
                  </a:lnTo>
                  <a:lnTo>
                    <a:pt x="1691688" y="1691688"/>
                  </a:lnTo>
                  <a:lnTo>
                    <a:pt x="0" y="16916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18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22006" y="9380537"/>
            <a:ext cx="6643989" cy="51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sz="3199" i="true" spc="169">
                <a:solidFill>
                  <a:srgbClr val="000000"/>
                </a:solidFill>
                <a:latin typeface="Muli Italics"/>
                <a:ea typeface="Muli Italics"/>
                <a:cs typeface="Muli Italics"/>
                <a:sym typeface="Muli Italics"/>
              </a:rPr>
              <a:t>Vĩnh Long, tháng 01 năm 2026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85725" y="2535410"/>
            <a:ext cx="22726650" cy="65278"/>
          </a:xfrm>
          <a:prstGeom prst="rect">
            <a:avLst/>
          </a:prstGeom>
          <a:solidFill>
            <a:srgbClr val="016EC5"/>
          </a:solidFill>
        </p:spPr>
      </p:sp>
      <p:sp>
        <p:nvSpPr>
          <p:cNvPr name="AutoShape 3" id="3"/>
          <p:cNvSpPr/>
          <p:nvPr/>
        </p:nvSpPr>
        <p:spPr>
          <a:xfrm rot="5400000">
            <a:off x="17369805" y="543296"/>
            <a:ext cx="2545137" cy="1458544"/>
          </a:xfrm>
          <a:prstGeom prst="rect">
            <a:avLst/>
          </a:prstGeom>
          <a:solidFill>
            <a:srgbClr val="016EC5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1928693" y="5143500"/>
            <a:ext cx="4601827" cy="4114800"/>
          </a:xfrm>
          <a:custGeom>
            <a:avLst/>
            <a:gdLst/>
            <a:ahLst/>
            <a:cxnLst/>
            <a:rect r="r" b="b" t="t" l="l"/>
            <a:pathLst>
              <a:path h="4114800" w="4601827">
                <a:moveTo>
                  <a:pt x="0" y="0"/>
                </a:moveTo>
                <a:lnTo>
                  <a:pt x="4601826" y="0"/>
                </a:lnTo>
                <a:lnTo>
                  <a:pt x="46018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96206" y="4036239"/>
            <a:ext cx="8609347" cy="4764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7" indent="-345439" lvl="1">
              <a:lnSpc>
                <a:spcPts val="4799"/>
              </a:lnSpc>
              <a:buAutoNum type="arabicPeriod" startAt="1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Giới thiệu đề tài</a:t>
            </a:r>
          </a:p>
          <a:p>
            <a:pPr algn="l" marL="690877" indent="-345439" lvl="1">
              <a:lnSpc>
                <a:spcPts val="4799"/>
              </a:lnSpc>
              <a:buAutoNum type="arabicPeriod" startAt="1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Mục tiêu và phương pháp nghiên cứu</a:t>
            </a:r>
          </a:p>
          <a:p>
            <a:pPr algn="l" marL="690877" indent="-345439" lvl="1">
              <a:lnSpc>
                <a:spcPts val="4799"/>
              </a:lnSpc>
              <a:buAutoNum type="arabicPeriod" startAt="1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Cơ sở lý thuyết</a:t>
            </a:r>
          </a:p>
          <a:p>
            <a:pPr algn="l" marL="690877" indent="-345439" lvl="1">
              <a:lnSpc>
                <a:spcPts val="4799"/>
              </a:lnSpc>
              <a:buAutoNum type="arabicPeriod" startAt="1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Phân tích và th</a:t>
            </a: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iết kế hệ thống</a:t>
            </a:r>
          </a:p>
          <a:p>
            <a:pPr algn="l" marL="690877" indent="-345439" lvl="1">
              <a:lnSpc>
                <a:spcPts val="4799"/>
              </a:lnSpc>
              <a:buAutoNum type="arabicPeriod" startAt="1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Triển khai hệ thống</a:t>
            </a:r>
          </a:p>
          <a:p>
            <a:pPr algn="l" marL="690877" indent="-345439" lvl="1">
              <a:lnSpc>
                <a:spcPts val="4799"/>
              </a:lnSpc>
              <a:buAutoNum type="arabicPeriod" startAt="1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Demo sản phẩm</a:t>
            </a:r>
          </a:p>
          <a:p>
            <a:pPr algn="l" marL="690877" indent="-345439" lvl="1">
              <a:lnSpc>
                <a:spcPts val="4799"/>
              </a:lnSpc>
              <a:buAutoNum type="arabicPeriod" startAt="1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Kết quả nghiên cứu</a:t>
            </a:r>
          </a:p>
          <a:p>
            <a:pPr algn="l" marL="690877" indent="-345439" lvl="1">
              <a:lnSpc>
                <a:spcPts val="4799"/>
              </a:lnSpc>
              <a:buAutoNum type="arabicPeriod" startAt="1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Kết</a:t>
            </a: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luận và hướng p</a:t>
            </a: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hát triển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21397" y="648293"/>
            <a:ext cx="9645206" cy="142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999"/>
              </a:lnSpc>
            </a:pPr>
            <a:r>
              <a:rPr lang="en-US" b="true" sz="9999" spc="299">
                <a:solidFill>
                  <a:srgbClr val="00000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NỘI DUNG TRÌNH BÀY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-3002999" y="-746241"/>
            <a:ext cx="6213197" cy="487743"/>
          </a:xfrm>
          <a:prstGeom prst="rect">
            <a:avLst/>
          </a:prstGeom>
          <a:solidFill>
            <a:srgbClr val="016EC5"/>
          </a:solidFill>
        </p:spPr>
      </p:sp>
      <p:sp>
        <p:nvSpPr>
          <p:cNvPr name="AutoShape 3" id="3"/>
          <p:cNvSpPr/>
          <p:nvPr/>
        </p:nvSpPr>
        <p:spPr>
          <a:xfrm rot="0">
            <a:off x="-1684782" y="2553557"/>
            <a:ext cx="20133786" cy="50673"/>
          </a:xfrm>
          <a:prstGeom prst="rect">
            <a:avLst/>
          </a:prstGeom>
          <a:solidFill>
            <a:srgbClr val="016EC5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675997" y="2995294"/>
            <a:ext cx="11830777" cy="6564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Xuất</a:t>
            </a: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phát từ thực tế:</a:t>
            </a:r>
          </a:p>
          <a:p>
            <a:pPr algn="l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Sinh viên là người thuê trọ → dễ thu thập dữ liệu</a:t>
            </a:r>
          </a:p>
          <a:p>
            <a:pPr algn="l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Quản lý thủ công gây tốn thời gian, dễ sai sót</a:t>
            </a:r>
          </a:p>
          <a:p>
            <a:pPr algn="l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Thông tin rời rạc, khó tra cứu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Nhu cầu cấp thiết:</a:t>
            </a:r>
          </a:p>
          <a:p>
            <a:pPr algn="l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Tự động hóa quy trình quản lý</a:t>
            </a:r>
          </a:p>
          <a:p>
            <a:pPr algn="l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Minh bạch hóa thông tin hóa đơn</a:t>
            </a:r>
          </a:p>
          <a:p>
            <a:pPr algn="l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Tạo môi trường tra cứu thuận tiện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Góc nhìn đa chiều:</a:t>
            </a:r>
          </a:p>
          <a:p>
            <a:pPr algn="l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Chủ nhà trọ: Tối ưu quản lý</a:t>
            </a:r>
          </a:p>
          <a:p>
            <a:pPr algn="l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Người thuê: Trải nghiệm tốt hơn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449374" y="4408014"/>
            <a:ext cx="5151911" cy="5151911"/>
          </a:xfrm>
          <a:custGeom>
            <a:avLst/>
            <a:gdLst/>
            <a:ahLst/>
            <a:cxnLst/>
            <a:rect r="r" b="b" t="t" l="l"/>
            <a:pathLst>
              <a:path h="5151911" w="5151911">
                <a:moveTo>
                  <a:pt x="0" y="0"/>
                </a:moveTo>
                <a:lnTo>
                  <a:pt x="5151911" y="0"/>
                </a:lnTo>
                <a:lnTo>
                  <a:pt x="5151911" y="5151911"/>
                </a:lnTo>
                <a:lnTo>
                  <a:pt x="0" y="5151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282981" y="775835"/>
            <a:ext cx="7722037" cy="142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b="true" sz="9999" spc="299">
                <a:solidFill>
                  <a:srgbClr val="00000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LÝ DO CHỌN ĐỀ TÀI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795370" y="2214617"/>
            <a:ext cx="20083370" cy="62295"/>
          </a:xfrm>
          <a:prstGeom prst="rect">
            <a:avLst/>
          </a:prstGeom>
          <a:solidFill>
            <a:srgbClr val="016EC5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1609062" y="4799061"/>
            <a:ext cx="4610052" cy="4610052"/>
          </a:xfrm>
          <a:custGeom>
            <a:avLst/>
            <a:gdLst/>
            <a:ahLst/>
            <a:cxnLst/>
            <a:rect r="r" b="b" t="t" l="l"/>
            <a:pathLst>
              <a:path h="4610052" w="4610052">
                <a:moveTo>
                  <a:pt x="0" y="0"/>
                </a:moveTo>
                <a:lnTo>
                  <a:pt x="4610052" y="0"/>
                </a:lnTo>
                <a:lnTo>
                  <a:pt x="4610052" y="4610051"/>
                </a:lnTo>
                <a:lnTo>
                  <a:pt x="0" y="4610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3873" y="2410263"/>
            <a:ext cx="17080254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Mục tiêu tổng quát: Xây dựng hệ thống Website tự động hóa quản lý phòng trọ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373912" y="584848"/>
            <a:ext cx="9540176" cy="142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b="true" sz="9999" spc="299">
                <a:solidFill>
                  <a:srgbClr val="00000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MỤC TIÊU  NGHIÊN CỨU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03873" y="3088443"/>
            <a:ext cx="12371209" cy="6564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Đối với chủ nhà trọ:</a:t>
            </a:r>
          </a:p>
          <a:p>
            <a:pPr algn="l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Quản lý phòng, người thuê, hóa đơn</a:t>
            </a:r>
          </a:p>
          <a:p>
            <a:pPr algn="l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Theo dõi lịch sử thuê, doanh thu</a:t>
            </a:r>
          </a:p>
          <a:p>
            <a:pPr algn="l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Xử lý yêu cầu liên hệ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Đối với người thuê trọ:</a:t>
            </a:r>
          </a:p>
          <a:p>
            <a:pPr algn="l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Xem hóa đơn m</a:t>
            </a: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inh bạch</a:t>
            </a:r>
          </a:p>
          <a:p>
            <a:pPr algn="l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Thanh toán qua QR hoặc trực tiếp</a:t>
            </a:r>
          </a:p>
          <a:p>
            <a:pPr algn="l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Quản lý mật khẩu cá nhân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Đối với khách online:</a:t>
            </a:r>
          </a:p>
          <a:p>
            <a:pPr algn="l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Xem phòng trống</a:t>
            </a:r>
          </a:p>
          <a:p>
            <a:pPr algn="l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Gửi yêu cầu thuê phòng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219200" y="2150110"/>
            <a:ext cx="20726400" cy="38100"/>
          </a:xfrm>
          <a:prstGeom prst="rect">
            <a:avLst/>
          </a:prstGeom>
          <a:solidFill>
            <a:srgbClr val="016EC5"/>
          </a:solidFill>
        </p:spPr>
      </p:sp>
      <p:sp>
        <p:nvSpPr>
          <p:cNvPr name="AutoShape 3" id="3"/>
          <p:cNvSpPr/>
          <p:nvPr/>
        </p:nvSpPr>
        <p:spPr>
          <a:xfrm rot="5400000">
            <a:off x="17562406" y="501185"/>
            <a:ext cx="2150110" cy="1166791"/>
          </a:xfrm>
          <a:prstGeom prst="rect">
            <a:avLst/>
          </a:prstGeom>
          <a:solidFill>
            <a:srgbClr val="016EC5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3315347" y="480060"/>
            <a:ext cx="11657306" cy="142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b="true" sz="9999" spc="299">
                <a:solidFill>
                  <a:srgbClr val="00000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 PHƯƠNG PHÁP NGHIÊN CỨU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61271" y="2993707"/>
            <a:ext cx="11739515" cy="5964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Thu thập dữ liệu:</a:t>
            </a:r>
          </a:p>
          <a:p>
            <a:pPr algn="just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Quan sát quy trình</a:t>
            </a: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 quản lý thủ công</a:t>
            </a:r>
          </a:p>
          <a:p>
            <a:pPr algn="just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Phỏng vấn chủ nhà trọ về nhu cầu</a:t>
            </a:r>
          </a:p>
          <a:p>
            <a:pPr algn="just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Tham khảo hệ thống tương tự</a:t>
            </a:r>
          </a:p>
          <a:p>
            <a:pPr algn="just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Phân tích:</a:t>
            </a:r>
          </a:p>
          <a:p>
            <a:pPr algn="just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Phân tích chức năng từng vai trò</a:t>
            </a:r>
          </a:p>
          <a:p>
            <a:pPr algn="just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Vẽ sơ đồ hoạt động hệ thống</a:t>
            </a:r>
          </a:p>
          <a:p>
            <a:pPr algn="just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Thiết kế mô hình dữ liệu</a:t>
            </a:r>
          </a:p>
          <a:p>
            <a:pPr algn="just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Thiết kế và phát triển:</a:t>
            </a:r>
          </a:p>
          <a:p>
            <a:pPr algn="just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Thiết kế CSDL → Lập trình → Kiểm thử → Hoàn thiện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5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929668" y="6248655"/>
            <a:ext cx="4085970" cy="4085970"/>
          </a:xfrm>
          <a:custGeom>
            <a:avLst/>
            <a:gdLst/>
            <a:ahLst/>
            <a:cxnLst/>
            <a:rect r="r" b="b" t="t" l="l"/>
            <a:pathLst>
              <a:path h="4085970" w="4085970">
                <a:moveTo>
                  <a:pt x="0" y="0"/>
                </a:moveTo>
                <a:lnTo>
                  <a:pt x="4085970" y="0"/>
                </a:lnTo>
                <a:lnTo>
                  <a:pt x="4085970" y="4085970"/>
                </a:lnTo>
                <a:lnTo>
                  <a:pt x="0" y="408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2070103"/>
            <a:ext cx="18622518" cy="46887"/>
          </a:xfrm>
          <a:prstGeom prst="rect">
            <a:avLst/>
          </a:prstGeom>
          <a:solidFill>
            <a:srgbClr val="016EC5"/>
          </a:solidFill>
        </p:spPr>
      </p:sp>
      <p:sp>
        <p:nvSpPr>
          <p:cNvPr name="AutoShape 3" id="3"/>
          <p:cNvSpPr/>
          <p:nvPr/>
        </p:nvSpPr>
        <p:spPr>
          <a:xfrm rot="0">
            <a:off x="17961260" y="-226314"/>
            <a:ext cx="895192" cy="2343305"/>
          </a:xfrm>
          <a:prstGeom prst="rect">
            <a:avLst/>
          </a:prstGeom>
          <a:solidFill>
            <a:srgbClr val="016EC5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832413" y="3599170"/>
            <a:ext cx="11964857" cy="4764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Ý nghĩa khoa học:</a:t>
            </a:r>
          </a:p>
          <a:p>
            <a:pPr algn="l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Vận dụng kiến thức Thiết kế Web, CSDL</a:t>
            </a:r>
          </a:p>
          <a:p>
            <a:pPr algn="l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Áp dụng mô hình phân tích hệ thống</a:t>
            </a:r>
          </a:p>
          <a:p>
            <a:pPr algn="l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Tích hợp công nghệ thanh toán QR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Ý nghĩa thực tiễn:</a:t>
            </a:r>
          </a:p>
          <a:p>
            <a:pPr algn="l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Chủ trọ: Giảm 70-80% thời gian quản lý</a:t>
            </a:r>
          </a:p>
          <a:p>
            <a:pPr algn="l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Người thuê: Hóa đơn minh bạch, thanh toán nhanh</a:t>
            </a:r>
          </a:p>
          <a:p>
            <a:pPr algn="l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Xã hội: Áp dụng công nghệ hóa vào quản lý nhà trọ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185648" y="5143500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823370" y="490398"/>
            <a:ext cx="8641259" cy="142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b="true" sz="9999" spc="299">
                <a:solidFill>
                  <a:srgbClr val="00000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Ý NGHĨA NGHIÊN CỨU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752475" y="2155021"/>
            <a:ext cx="20345400" cy="38100"/>
          </a:xfrm>
          <a:prstGeom prst="rect">
            <a:avLst/>
          </a:prstGeom>
          <a:solidFill>
            <a:srgbClr val="016EC5"/>
          </a:solidFill>
        </p:spPr>
      </p:sp>
      <p:sp>
        <p:nvSpPr>
          <p:cNvPr name="AutoShape 3" id="3"/>
          <p:cNvSpPr/>
          <p:nvPr/>
        </p:nvSpPr>
        <p:spPr>
          <a:xfrm rot="0">
            <a:off x="-752475" y="-353758"/>
            <a:ext cx="1009733" cy="2508780"/>
          </a:xfrm>
          <a:prstGeom prst="rect">
            <a:avLst/>
          </a:prstGeom>
          <a:solidFill>
            <a:srgbClr val="016EC5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559343" y="7798334"/>
            <a:ext cx="17169314" cy="1360607"/>
            <a:chOff x="0" y="0"/>
            <a:chExt cx="22892419" cy="18141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992663" y="98137"/>
              <a:ext cx="1593740" cy="1716006"/>
            </a:xfrm>
            <a:custGeom>
              <a:avLst/>
              <a:gdLst/>
              <a:ahLst/>
              <a:cxnLst/>
              <a:rect r="r" b="b" t="t" l="l"/>
              <a:pathLst>
                <a:path h="1716006" w="1593740">
                  <a:moveTo>
                    <a:pt x="0" y="0"/>
                  </a:moveTo>
                  <a:lnTo>
                    <a:pt x="1593740" y="0"/>
                  </a:lnTo>
                  <a:lnTo>
                    <a:pt x="1593740" y="1716005"/>
                  </a:lnTo>
                  <a:lnTo>
                    <a:pt x="0" y="17160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1703" y="98137"/>
              <a:ext cx="3044526" cy="1716006"/>
            </a:xfrm>
            <a:custGeom>
              <a:avLst/>
              <a:gdLst/>
              <a:ahLst/>
              <a:cxnLst/>
              <a:rect r="r" b="b" t="t" l="l"/>
              <a:pathLst>
                <a:path h="1716006" w="3044526">
                  <a:moveTo>
                    <a:pt x="0" y="0"/>
                  </a:moveTo>
                  <a:lnTo>
                    <a:pt x="3044526" y="0"/>
                  </a:lnTo>
                  <a:lnTo>
                    <a:pt x="3044526" y="1716005"/>
                  </a:lnTo>
                  <a:lnTo>
                    <a:pt x="0" y="17160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621529" y="98137"/>
              <a:ext cx="1527215" cy="1635572"/>
            </a:xfrm>
            <a:custGeom>
              <a:avLst/>
              <a:gdLst/>
              <a:ahLst/>
              <a:cxnLst/>
              <a:rect r="r" b="b" t="t" l="l"/>
              <a:pathLst>
                <a:path h="1635572" w="1527215">
                  <a:moveTo>
                    <a:pt x="0" y="0"/>
                  </a:moveTo>
                  <a:lnTo>
                    <a:pt x="1527215" y="0"/>
                  </a:lnTo>
                  <a:lnTo>
                    <a:pt x="1527215" y="1635572"/>
                  </a:lnTo>
                  <a:lnTo>
                    <a:pt x="0" y="16355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98137"/>
              <a:ext cx="1495070" cy="1716006"/>
            </a:xfrm>
            <a:custGeom>
              <a:avLst/>
              <a:gdLst/>
              <a:ahLst/>
              <a:cxnLst/>
              <a:rect r="r" b="b" t="t" l="l"/>
              <a:pathLst>
                <a:path h="1716006" w="1495070">
                  <a:moveTo>
                    <a:pt x="0" y="0"/>
                  </a:moveTo>
                  <a:lnTo>
                    <a:pt x="1495070" y="0"/>
                  </a:lnTo>
                  <a:lnTo>
                    <a:pt x="1495070" y="1716005"/>
                  </a:lnTo>
                  <a:lnTo>
                    <a:pt x="0" y="17160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699760" y="49068"/>
              <a:ext cx="3265754" cy="1716006"/>
            </a:xfrm>
            <a:custGeom>
              <a:avLst/>
              <a:gdLst/>
              <a:ahLst/>
              <a:cxnLst/>
              <a:rect r="r" b="b" t="t" l="l"/>
              <a:pathLst>
                <a:path h="1716006" w="3265754">
                  <a:moveTo>
                    <a:pt x="0" y="0"/>
                  </a:moveTo>
                  <a:lnTo>
                    <a:pt x="3265755" y="0"/>
                  </a:lnTo>
                  <a:lnTo>
                    <a:pt x="3265755" y="1716006"/>
                  </a:lnTo>
                  <a:lnTo>
                    <a:pt x="0" y="17160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410015" y="0"/>
              <a:ext cx="1939238" cy="1814142"/>
            </a:xfrm>
            <a:custGeom>
              <a:avLst/>
              <a:gdLst/>
              <a:ahLst/>
              <a:cxnLst/>
              <a:rect r="r" b="b" t="t" l="l"/>
              <a:pathLst>
                <a:path h="1814142" w="1939238">
                  <a:moveTo>
                    <a:pt x="0" y="0"/>
                  </a:moveTo>
                  <a:lnTo>
                    <a:pt x="1939238" y="0"/>
                  </a:lnTo>
                  <a:lnTo>
                    <a:pt x="1939238" y="1814142"/>
                  </a:lnTo>
                  <a:lnTo>
                    <a:pt x="0" y="18141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36439" t="-13758" r="-34121" b="-16471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9740168" y="129502"/>
              <a:ext cx="1519038" cy="1635572"/>
            </a:xfrm>
            <a:custGeom>
              <a:avLst/>
              <a:gdLst/>
              <a:ahLst/>
              <a:cxnLst/>
              <a:rect r="r" b="b" t="t" l="l"/>
              <a:pathLst>
                <a:path h="1635572" w="1519038">
                  <a:moveTo>
                    <a:pt x="0" y="0"/>
                  </a:moveTo>
                  <a:lnTo>
                    <a:pt x="1519037" y="0"/>
                  </a:lnTo>
                  <a:lnTo>
                    <a:pt x="1519037" y="1635572"/>
                  </a:lnTo>
                  <a:lnTo>
                    <a:pt x="0" y="16355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7793753" y="49068"/>
              <a:ext cx="1634433" cy="1634433"/>
            </a:xfrm>
            <a:custGeom>
              <a:avLst/>
              <a:gdLst/>
              <a:ahLst/>
              <a:cxnLst/>
              <a:rect r="r" b="b" t="t" l="l"/>
              <a:pathLst>
                <a:path h="1634433" w="1634433">
                  <a:moveTo>
                    <a:pt x="0" y="0"/>
                  </a:moveTo>
                  <a:lnTo>
                    <a:pt x="1634433" y="0"/>
                  </a:lnTo>
                  <a:lnTo>
                    <a:pt x="1634433" y="1634433"/>
                  </a:lnTo>
                  <a:lnTo>
                    <a:pt x="0" y="16344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9872686" y="0"/>
              <a:ext cx="3019733" cy="1683501"/>
            </a:xfrm>
            <a:custGeom>
              <a:avLst/>
              <a:gdLst/>
              <a:ahLst/>
              <a:cxnLst/>
              <a:rect r="r" b="b" t="t" l="l"/>
              <a:pathLst>
                <a:path h="1683501" w="3019733">
                  <a:moveTo>
                    <a:pt x="0" y="0"/>
                  </a:moveTo>
                  <a:lnTo>
                    <a:pt x="3019733" y="0"/>
                  </a:lnTo>
                  <a:lnTo>
                    <a:pt x="3019733" y="1683501"/>
                  </a:lnTo>
                  <a:lnTo>
                    <a:pt x="0" y="16835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875634" y="3033928"/>
            <a:ext cx="7738975" cy="4764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Backend:</a:t>
            </a:r>
          </a:p>
          <a:p>
            <a:pPr algn="just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P</a:t>
            </a: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HP: Xử</a:t>
            </a: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lý logic, phân quyền</a:t>
            </a:r>
          </a:p>
          <a:p>
            <a:pPr algn="just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MySQL: Quản lý cơ sở dữ liệu</a:t>
            </a:r>
          </a:p>
          <a:p>
            <a:pPr algn="just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Công cụ:</a:t>
            </a:r>
          </a:p>
          <a:p>
            <a:pPr algn="just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XAMPP: Môi trường phát triển</a:t>
            </a:r>
          </a:p>
          <a:p>
            <a:pPr algn="just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Visual Studio Code: Editor</a:t>
            </a:r>
          </a:p>
          <a:p>
            <a:pPr algn="just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phpMyAdmin: Quản lý CSDL</a:t>
            </a:r>
          </a:p>
          <a:p>
            <a:pPr algn="just">
              <a:lnSpc>
                <a:spcPts val="479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4829365" y="593452"/>
            <a:ext cx="8629271" cy="142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999"/>
              </a:lnSpc>
            </a:pPr>
            <a:r>
              <a:rPr lang="en-US" b="true" sz="9999" spc="299">
                <a:solidFill>
                  <a:srgbClr val="00000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CÔNG NGHỆ SỬ DỤNG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59343" y="3033928"/>
            <a:ext cx="8115300" cy="2964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Frontend:</a:t>
            </a:r>
          </a:p>
          <a:p>
            <a:pPr algn="just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HTML5: </a:t>
            </a: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Cấu trúc trang web</a:t>
            </a:r>
          </a:p>
          <a:p>
            <a:pPr algn="just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CSS3: Định dạng giao diện</a:t>
            </a:r>
          </a:p>
          <a:p>
            <a:pPr algn="just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Bootstrap: Responsive design</a:t>
            </a:r>
          </a:p>
          <a:p>
            <a:pPr algn="just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JavaScript: Xử lý tương tác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752475" y="2155021"/>
            <a:ext cx="20345400" cy="38100"/>
          </a:xfrm>
          <a:prstGeom prst="rect">
            <a:avLst/>
          </a:prstGeom>
          <a:solidFill>
            <a:srgbClr val="016EC5"/>
          </a:solidFill>
        </p:spPr>
      </p:sp>
      <p:sp>
        <p:nvSpPr>
          <p:cNvPr name="AutoShape 3" id="3"/>
          <p:cNvSpPr/>
          <p:nvPr/>
        </p:nvSpPr>
        <p:spPr>
          <a:xfrm rot="0">
            <a:off x="-752475" y="-353758"/>
            <a:ext cx="953673" cy="2508780"/>
          </a:xfrm>
          <a:prstGeom prst="rect">
            <a:avLst/>
          </a:prstGeom>
          <a:solidFill>
            <a:srgbClr val="016EC5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0449477" y="6589008"/>
            <a:ext cx="6549142" cy="3168147"/>
          </a:xfrm>
          <a:custGeom>
            <a:avLst/>
            <a:gdLst/>
            <a:ahLst/>
            <a:cxnLst/>
            <a:rect r="r" b="b" t="t" l="l"/>
            <a:pathLst>
              <a:path h="3168147" w="6549142">
                <a:moveTo>
                  <a:pt x="0" y="0"/>
                </a:moveTo>
                <a:lnTo>
                  <a:pt x="6549142" y="0"/>
                </a:lnTo>
                <a:lnTo>
                  <a:pt x="6549142" y="3168148"/>
                </a:lnTo>
                <a:lnTo>
                  <a:pt x="0" y="3168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23119" y="2335996"/>
            <a:ext cx="6175500" cy="3929162"/>
          </a:xfrm>
          <a:custGeom>
            <a:avLst/>
            <a:gdLst/>
            <a:ahLst/>
            <a:cxnLst/>
            <a:rect r="r" b="b" t="t" l="l"/>
            <a:pathLst>
              <a:path h="3929162" w="6175500">
                <a:moveTo>
                  <a:pt x="0" y="0"/>
                </a:moveTo>
                <a:lnTo>
                  <a:pt x="6175500" y="0"/>
                </a:lnTo>
                <a:lnTo>
                  <a:pt x="6175500" y="3929162"/>
                </a:lnTo>
                <a:lnTo>
                  <a:pt x="0" y="39291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79383" y="593452"/>
            <a:ext cx="12329234" cy="142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999"/>
              </a:lnSpc>
            </a:pPr>
            <a:r>
              <a:rPr lang="en-US" b="true" sz="9999" spc="299">
                <a:solidFill>
                  <a:srgbClr val="00000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SO SÁNH HỆ THỐNG TƯƠNG TỰ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693670"/>
            <a:ext cx="10710158" cy="6564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Phần mềm hiện có (Simple House, Landsoft):</a:t>
            </a:r>
          </a:p>
          <a:p>
            <a:pPr algn="just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Chức năng đa dạng, chuyên nghiệp</a:t>
            </a:r>
          </a:p>
          <a:p>
            <a:pPr algn="just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Giao diện phức tạp</a:t>
            </a:r>
          </a:p>
          <a:p>
            <a:pPr algn="just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Chi phí cao</a:t>
            </a:r>
          </a:p>
          <a:p>
            <a:pPr algn="just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Nhiều tính năng ít dùng đến</a:t>
            </a:r>
          </a:p>
          <a:p>
            <a:pPr algn="just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Khó sử dụng với nhà trọ nhỏ</a:t>
            </a:r>
          </a:p>
          <a:p>
            <a:pPr algn="just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Hệ thống đề xuất:</a:t>
            </a:r>
          </a:p>
          <a:p>
            <a:pPr algn="just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Giao diện đơn giản, dễ sử dụng</a:t>
            </a:r>
          </a:p>
          <a:p>
            <a:pPr algn="just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Chức năng "vừa đủ" cần thiết</a:t>
            </a:r>
          </a:p>
          <a:p>
            <a:pPr algn="just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Thanh toán QR tự động</a:t>
            </a:r>
          </a:p>
          <a:p>
            <a:pPr algn="just" marL="690877" indent="-345439" lvl="1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Chi phí thấp, phù hợp nhà trọ vừa và nhỏ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885138"/>
            <a:ext cx="18622518" cy="46887"/>
          </a:xfrm>
          <a:prstGeom prst="rect">
            <a:avLst/>
          </a:prstGeom>
          <a:solidFill>
            <a:srgbClr val="016EC5"/>
          </a:solidFill>
        </p:spPr>
      </p:sp>
      <p:sp>
        <p:nvSpPr>
          <p:cNvPr name="AutoShape 3" id="3"/>
          <p:cNvSpPr/>
          <p:nvPr/>
        </p:nvSpPr>
        <p:spPr>
          <a:xfrm rot="0">
            <a:off x="18018252" y="-226314"/>
            <a:ext cx="838200" cy="2111452"/>
          </a:xfrm>
          <a:prstGeom prst="rect">
            <a:avLst/>
          </a:prstGeom>
          <a:solidFill>
            <a:srgbClr val="016EC5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377139" y="2119758"/>
            <a:ext cx="15533721" cy="7747443"/>
          </a:xfrm>
          <a:custGeom>
            <a:avLst/>
            <a:gdLst/>
            <a:ahLst/>
            <a:cxnLst/>
            <a:rect r="r" b="b" t="t" l="l"/>
            <a:pathLst>
              <a:path h="7747443" w="15533721">
                <a:moveTo>
                  <a:pt x="0" y="0"/>
                </a:moveTo>
                <a:lnTo>
                  <a:pt x="15533722" y="0"/>
                </a:lnTo>
                <a:lnTo>
                  <a:pt x="15533722" y="7747443"/>
                </a:lnTo>
                <a:lnTo>
                  <a:pt x="0" y="77474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42444" y="2230243"/>
            <a:ext cx="5602436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Sơ đồ hệ thống: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43661" y="434164"/>
            <a:ext cx="12000677" cy="142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999"/>
              </a:lnSpc>
            </a:pPr>
            <a:r>
              <a:rPr lang="en-US" b="true" sz="9999" spc="299">
                <a:solidFill>
                  <a:srgbClr val="00000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SƠ ĐỒ HOẠT ĐỘNG HỆ THỐNG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DAG9Q5bfR54</dc:identifier>
  <dcterms:modified xsi:type="dcterms:W3CDTF">2011-08-01T06:04:30Z</dcterms:modified>
  <cp:revision>1</cp:revision>
  <dc:title>Báo Cáo Đồ Án Cơ Sở Ngành-110123117</dc:title>
</cp:coreProperties>
</file>